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ygada 1918"/>
      <p:regular r:id="rId17"/>
    </p:embeddedFont>
    <p:embeddedFont>
      <p:font typeface="Brygada 1918"/>
      <p:regular r:id="rId18"/>
    </p:embeddedFont>
    <p:embeddedFont>
      <p:font typeface="Brygada 1918"/>
      <p:regular r:id="rId19"/>
    </p:embeddedFont>
    <p:embeddedFont>
      <p:font typeface="Brygada 1918"/>
      <p:regular r:id="rId20"/>
    </p:embeddedFont>
    <p:embeddedFont>
      <p:font typeface="Montserrat Medium"/>
      <p:regular r:id="rId21"/>
    </p:embeddedFont>
    <p:embeddedFont>
      <p:font typeface="Montserrat Medium"/>
      <p:regular r:id="rId22"/>
    </p:embeddedFont>
    <p:embeddedFont>
      <p:font typeface="Montserrat Medium"/>
      <p:regular r:id="rId23"/>
    </p:embeddedFont>
    <p:embeddedFont>
      <p:font typeface="Montserrat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660" y="2555796"/>
            <a:ext cx="7645479" cy="1427083"/>
          </a:xfrm>
          <a:prstGeom prst="rect">
            <a:avLst/>
          </a:prstGeom>
          <a:noFill/>
          <a:ln/>
        </p:spPr>
        <p:txBody>
          <a:bodyPr wrap="squar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Rainfall Prediction using Machine Learning - Python</a:t>
            </a:r>
            <a:endParaRPr lang="en-US" sz="4450" dirty="0"/>
          </a:p>
        </p:txBody>
      </p:sp>
      <p:sp>
        <p:nvSpPr>
          <p:cNvPr id="4" name="Text 1"/>
          <p:cNvSpPr/>
          <p:nvPr/>
        </p:nvSpPr>
        <p:spPr>
          <a:xfrm>
            <a:off x="6235660" y="4303990"/>
            <a:ext cx="764547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presentation will explore the development of a rainfall prediction system using machine learning in Python. We'll delve into the problem, objectives, existing solutions, and our proposed system, including architecture, modules, outputs, and future directions.</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9260" y="1315879"/>
            <a:ext cx="7844909"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Conclusion and Future Work</a:t>
            </a:r>
            <a:endParaRPr lang="en-US" sz="4450" dirty="0"/>
          </a:p>
        </p:txBody>
      </p:sp>
      <p:pic>
        <p:nvPicPr>
          <p:cNvPr id="3" name="Image 0" descr="preencoded.png">    </p:cNvPr>
          <p:cNvPicPr>
            <a:picLocks noChangeAspect="1"/>
          </p:cNvPicPr>
          <p:nvPr/>
        </p:nvPicPr>
        <p:blipFill>
          <a:blip r:embed="rId1"/>
          <a:stretch>
            <a:fillRect/>
          </a:stretch>
        </p:blipFill>
        <p:spPr>
          <a:xfrm>
            <a:off x="756880" y="2595801"/>
            <a:ext cx="4258032" cy="2569131"/>
          </a:xfrm>
          <a:prstGeom prst="rect">
            <a:avLst/>
          </a:prstGeom>
        </p:spPr>
      </p:pic>
      <p:pic>
        <p:nvPicPr>
          <p:cNvPr id="4" name="Image 1" descr="preencoded.png">    </p:cNvPr>
          <p:cNvPicPr>
            <a:picLocks noChangeAspect="1"/>
          </p:cNvPicPr>
          <p:nvPr/>
        </p:nvPicPr>
        <p:blipFill>
          <a:blip r:embed="rId2"/>
          <a:stretch>
            <a:fillRect/>
          </a:stretch>
        </p:blipFill>
        <p:spPr>
          <a:xfrm>
            <a:off x="5186124" y="2595801"/>
            <a:ext cx="4258032" cy="2569131"/>
          </a:xfrm>
          <a:prstGeom prst="rect">
            <a:avLst/>
          </a:prstGeom>
        </p:spPr>
      </p:pic>
      <p:pic>
        <p:nvPicPr>
          <p:cNvPr id="5" name="Image 2" descr="preencoded.png">    </p:cNvPr>
          <p:cNvPicPr>
            <a:picLocks noChangeAspect="1"/>
          </p:cNvPicPr>
          <p:nvPr/>
        </p:nvPicPr>
        <p:blipFill>
          <a:blip r:embed="rId3"/>
          <a:stretch>
            <a:fillRect/>
          </a:stretch>
        </p:blipFill>
        <p:spPr>
          <a:xfrm>
            <a:off x="9615368" y="2595801"/>
            <a:ext cx="4258032" cy="2569131"/>
          </a:xfrm>
          <a:prstGeom prst="rect">
            <a:avLst/>
          </a:prstGeom>
        </p:spPr>
      </p:pic>
      <p:sp>
        <p:nvSpPr>
          <p:cNvPr id="6" name="Text 1"/>
          <p:cNvSpPr/>
          <p:nvPr/>
        </p:nvSpPr>
        <p:spPr>
          <a:xfrm>
            <a:off x="749260" y="5544026"/>
            <a:ext cx="1313187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rainfall prediction system demonstrates the power of machine learning for improving weather forecasting. The system leverages historical weather data and sophisticated algorithms to provide accurate and timely predictions, supporting decision-making in agriculture, water management, and disaster preparedness. Future work will focus on exploring new data sources, integrating advanced algorithms, and enhancing the user experience.</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206347"/>
            <a:ext cx="570940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Problem Statement</a:t>
            </a:r>
            <a:endParaRPr lang="en-US" sz="4450" dirty="0"/>
          </a:p>
        </p:txBody>
      </p:sp>
      <p:sp>
        <p:nvSpPr>
          <p:cNvPr id="3" name="Text 1"/>
          <p:cNvSpPr/>
          <p:nvPr/>
        </p:nvSpPr>
        <p:spPr>
          <a:xfrm>
            <a:off x="749260" y="3433643"/>
            <a:ext cx="2891314"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Accurate rainfall prediction is crucial for agriculture, water management, and disaster preparedness.</a:t>
            </a:r>
            <a:endParaRPr lang="en-US" sz="1650" dirty="0"/>
          </a:p>
        </p:txBody>
      </p:sp>
      <p:sp>
        <p:nvSpPr>
          <p:cNvPr id="4" name="Text 2"/>
          <p:cNvSpPr/>
          <p:nvPr/>
        </p:nvSpPr>
        <p:spPr>
          <a:xfrm>
            <a:off x="4170402" y="3433643"/>
            <a:ext cx="2891314" cy="2054543"/>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Traditional methods often rely on historical data and statistical models, which may not always capture dynamic weather patterns.</a:t>
            </a:r>
            <a:endParaRPr lang="en-US" sz="1650" dirty="0"/>
          </a:p>
        </p:txBody>
      </p:sp>
      <p:sp>
        <p:nvSpPr>
          <p:cNvPr id="5" name="Text 3"/>
          <p:cNvSpPr/>
          <p:nvPr/>
        </p:nvSpPr>
        <p:spPr>
          <a:xfrm>
            <a:off x="7591544" y="3433643"/>
            <a:ext cx="2891314" cy="2054543"/>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Machine learning offers a promising alternative for improving prediction accuracy, particularly in regions with complex weather conditions.</a:t>
            </a:r>
            <a:endParaRPr lang="en-US" sz="1650" dirty="0"/>
          </a:p>
        </p:txBody>
      </p:sp>
      <p:sp>
        <p:nvSpPr>
          <p:cNvPr id="6" name="Text 4"/>
          <p:cNvSpPr/>
          <p:nvPr/>
        </p:nvSpPr>
        <p:spPr>
          <a:xfrm>
            <a:off x="11012686" y="3433643"/>
            <a:ext cx="2891314" cy="2396966"/>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goal is to build a system that leverages historical weather data and machine learning algorithms to predict rainfall with greater precision.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1037868"/>
            <a:ext cx="570940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Objective</a:t>
            </a:r>
            <a:endParaRPr lang="en-US" sz="4450" dirty="0"/>
          </a:p>
        </p:txBody>
      </p:sp>
      <p:sp>
        <p:nvSpPr>
          <p:cNvPr id="4" name="Shape 1"/>
          <p:cNvSpPr/>
          <p:nvPr/>
        </p:nvSpPr>
        <p:spPr>
          <a:xfrm>
            <a:off x="749260" y="2313384"/>
            <a:ext cx="481727" cy="481727"/>
          </a:xfrm>
          <a:prstGeom prst="roundRect">
            <a:avLst>
              <a:gd name="adj" fmla="val 6667"/>
            </a:avLst>
          </a:prstGeom>
          <a:solidFill>
            <a:srgbClr val="4D1529"/>
          </a:solidFill>
          <a:ln/>
        </p:spPr>
      </p:sp>
      <p:sp>
        <p:nvSpPr>
          <p:cNvPr id="5" name="Text 2"/>
          <p:cNvSpPr/>
          <p:nvPr/>
        </p:nvSpPr>
        <p:spPr>
          <a:xfrm>
            <a:off x="904399" y="2382917"/>
            <a:ext cx="17133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1</a:t>
            </a:r>
            <a:endParaRPr lang="en-US" sz="2650" dirty="0"/>
          </a:p>
        </p:txBody>
      </p:sp>
      <p:sp>
        <p:nvSpPr>
          <p:cNvPr id="6" name="Text 3"/>
          <p:cNvSpPr/>
          <p:nvPr/>
        </p:nvSpPr>
        <p:spPr>
          <a:xfrm>
            <a:off x="1445062" y="2313384"/>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Develop a Machine Learning Model</a:t>
            </a:r>
            <a:endParaRPr lang="en-US" sz="2200" dirty="0"/>
          </a:p>
        </p:txBody>
      </p:sp>
      <p:sp>
        <p:nvSpPr>
          <p:cNvPr id="7" name="Text 4"/>
          <p:cNvSpPr/>
          <p:nvPr/>
        </p:nvSpPr>
        <p:spPr>
          <a:xfrm>
            <a:off x="1445062" y="3155394"/>
            <a:ext cx="3019901"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Create a robust model capable of predicting rainfall based on historical weather data.</a:t>
            </a:r>
            <a:endParaRPr lang="en-US" sz="1650" dirty="0"/>
          </a:p>
        </p:txBody>
      </p:sp>
      <p:sp>
        <p:nvSpPr>
          <p:cNvPr id="8" name="Shape 5"/>
          <p:cNvSpPr/>
          <p:nvPr/>
        </p:nvSpPr>
        <p:spPr>
          <a:xfrm>
            <a:off x="4679037" y="2313384"/>
            <a:ext cx="481727" cy="481727"/>
          </a:xfrm>
          <a:prstGeom prst="roundRect">
            <a:avLst>
              <a:gd name="adj" fmla="val 6667"/>
            </a:avLst>
          </a:prstGeom>
          <a:solidFill>
            <a:srgbClr val="4D1529"/>
          </a:solidFill>
          <a:ln/>
        </p:spPr>
      </p:sp>
      <p:sp>
        <p:nvSpPr>
          <p:cNvPr id="9" name="Text 6"/>
          <p:cNvSpPr/>
          <p:nvPr/>
        </p:nvSpPr>
        <p:spPr>
          <a:xfrm>
            <a:off x="4822269" y="2382917"/>
            <a:ext cx="195263"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2</a:t>
            </a:r>
            <a:endParaRPr lang="en-US" sz="2650" dirty="0"/>
          </a:p>
        </p:txBody>
      </p:sp>
      <p:sp>
        <p:nvSpPr>
          <p:cNvPr id="10" name="Text 7"/>
          <p:cNvSpPr/>
          <p:nvPr/>
        </p:nvSpPr>
        <p:spPr>
          <a:xfrm>
            <a:off x="5374838" y="2313384"/>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Evaluate Model Performance</a:t>
            </a:r>
            <a:endParaRPr lang="en-US" sz="2200" dirty="0"/>
          </a:p>
        </p:txBody>
      </p:sp>
      <p:sp>
        <p:nvSpPr>
          <p:cNvPr id="11" name="Text 8"/>
          <p:cNvSpPr/>
          <p:nvPr/>
        </p:nvSpPr>
        <p:spPr>
          <a:xfrm>
            <a:off x="5374838" y="3155394"/>
            <a:ext cx="3019901"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Measure the accuracy, precision, and reliability of the model using appropriate metrics.</a:t>
            </a:r>
            <a:endParaRPr lang="en-US" sz="1650" dirty="0"/>
          </a:p>
        </p:txBody>
      </p:sp>
      <p:sp>
        <p:nvSpPr>
          <p:cNvPr id="12" name="Shape 9"/>
          <p:cNvSpPr/>
          <p:nvPr/>
        </p:nvSpPr>
        <p:spPr>
          <a:xfrm>
            <a:off x="749260" y="4980027"/>
            <a:ext cx="481727" cy="481727"/>
          </a:xfrm>
          <a:prstGeom prst="roundRect">
            <a:avLst>
              <a:gd name="adj" fmla="val 6667"/>
            </a:avLst>
          </a:prstGeom>
          <a:solidFill>
            <a:srgbClr val="4D1529"/>
          </a:solidFill>
          <a:ln/>
        </p:spPr>
      </p:sp>
      <p:sp>
        <p:nvSpPr>
          <p:cNvPr id="13" name="Text 10"/>
          <p:cNvSpPr/>
          <p:nvPr/>
        </p:nvSpPr>
        <p:spPr>
          <a:xfrm>
            <a:off x="885587" y="5049560"/>
            <a:ext cx="208955"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3</a:t>
            </a:r>
            <a:endParaRPr lang="en-US" sz="2650" dirty="0"/>
          </a:p>
        </p:txBody>
      </p:sp>
      <p:sp>
        <p:nvSpPr>
          <p:cNvPr id="14" name="Text 11"/>
          <p:cNvSpPr/>
          <p:nvPr/>
        </p:nvSpPr>
        <p:spPr>
          <a:xfrm>
            <a:off x="1445062" y="4980027"/>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Implement a User-Friendly Interface</a:t>
            </a:r>
            <a:endParaRPr lang="en-US" sz="2200" dirty="0"/>
          </a:p>
        </p:txBody>
      </p:sp>
      <p:sp>
        <p:nvSpPr>
          <p:cNvPr id="15" name="Text 12"/>
          <p:cNvSpPr/>
          <p:nvPr/>
        </p:nvSpPr>
        <p:spPr>
          <a:xfrm>
            <a:off x="1445062" y="5822037"/>
            <a:ext cx="3019901"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Design an intuitive interface for users to input data and receive rainfall predictions.</a:t>
            </a:r>
            <a:endParaRPr lang="en-US" sz="1650" dirty="0"/>
          </a:p>
        </p:txBody>
      </p:sp>
      <p:sp>
        <p:nvSpPr>
          <p:cNvPr id="16" name="Shape 13"/>
          <p:cNvSpPr/>
          <p:nvPr/>
        </p:nvSpPr>
        <p:spPr>
          <a:xfrm>
            <a:off x="4679037" y="4980027"/>
            <a:ext cx="481727" cy="481727"/>
          </a:xfrm>
          <a:prstGeom prst="roundRect">
            <a:avLst>
              <a:gd name="adj" fmla="val 6667"/>
            </a:avLst>
          </a:prstGeom>
          <a:solidFill>
            <a:srgbClr val="4D1529"/>
          </a:solidFill>
          <a:ln/>
        </p:spPr>
      </p:sp>
      <p:sp>
        <p:nvSpPr>
          <p:cNvPr id="17" name="Text 14"/>
          <p:cNvSpPr/>
          <p:nvPr/>
        </p:nvSpPr>
        <p:spPr>
          <a:xfrm>
            <a:off x="4812030" y="5049560"/>
            <a:ext cx="21574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Bold" pitchFamily="34" charset="0"/>
                <a:ea typeface="Brygada 1918 Bold" pitchFamily="34" charset="-122"/>
                <a:cs typeface="Brygada 1918 Bold" pitchFamily="34" charset="-120"/>
              </a:rPr>
              <a:t>4</a:t>
            </a:r>
            <a:endParaRPr lang="en-US" sz="2650" dirty="0"/>
          </a:p>
        </p:txBody>
      </p:sp>
      <p:sp>
        <p:nvSpPr>
          <p:cNvPr id="18" name="Text 15"/>
          <p:cNvSpPr/>
          <p:nvPr/>
        </p:nvSpPr>
        <p:spPr>
          <a:xfrm>
            <a:off x="5374838" y="4980027"/>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Enhance Prediction Accuracy</a:t>
            </a:r>
            <a:endParaRPr lang="en-US" sz="2200" dirty="0"/>
          </a:p>
        </p:txBody>
      </p:sp>
      <p:sp>
        <p:nvSpPr>
          <p:cNvPr id="19" name="Text 16"/>
          <p:cNvSpPr/>
          <p:nvPr/>
        </p:nvSpPr>
        <p:spPr>
          <a:xfrm>
            <a:off x="5374838" y="5822037"/>
            <a:ext cx="3019901"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Explore techniques to optimize the model and improve the accuracy of rainfall predictions.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0437" y="852368"/>
            <a:ext cx="4879777" cy="609957"/>
          </a:xfrm>
          <a:prstGeom prst="rect">
            <a:avLst/>
          </a:prstGeom>
          <a:noFill/>
          <a:ln/>
        </p:spPr>
        <p:txBody>
          <a:bodyPr wrap="none" lIns="0" tIns="0" rIns="0" bIns="0" rtlCol="0" anchor="t"/>
          <a:lstStyle/>
          <a:p>
            <a:pPr indent="0" marL="0">
              <a:lnSpc>
                <a:spcPts val="4800"/>
              </a:lnSpc>
              <a:buNone/>
            </a:pPr>
            <a:r>
              <a:rPr lang="en-US" sz="3800" b="1" dirty="0">
                <a:solidFill>
                  <a:srgbClr val="FFB393"/>
                </a:solidFill>
                <a:latin typeface="Brygada 1918 Bold" pitchFamily="34" charset="0"/>
                <a:ea typeface="Brygada 1918 Bold" pitchFamily="34" charset="-122"/>
                <a:cs typeface="Brygada 1918 Bold" pitchFamily="34" charset="-120"/>
              </a:rPr>
              <a:t>Abstract</a:t>
            </a:r>
            <a:endParaRPr lang="en-US" sz="3800" dirty="0"/>
          </a:p>
        </p:txBody>
      </p:sp>
      <p:pic>
        <p:nvPicPr>
          <p:cNvPr id="3" name="Image 0" descr="preencoded.png">    </p:cNvPr>
          <p:cNvPicPr>
            <a:picLocks noChangeAspect="1"/>
          </p:cNvPicPr>
          <p:nvPr/>
        </p:nvPicPr>
        <p:blipFill>
          <a:blip r:embed="rId1"/>
          <a:stretch>
            <a:fillRect/>
          </a:stretch>
        </p:blipFill>
        <p:spPr>
          <a:xfrm>
            <a:off x="3316962" y="1828205"/>
            <a:ext cx="1321594" cy="1073229"/>
          </a:xfrm>
          <a:prstGeom prst="rect">
            <a:avLst/>
          </a:prstGeom>
        </p:spPr>
      </p:pic>
      <p:sp>
        <p:nvSpPr>
          <p:cNvPr id="4" name="Text 1"/>
          <p:cNvSpPr/>
          <p:nvPr/>
        </p:nvSpPr>
        <p:spPr>
          <a:xfrm>
            <a:off x="3920609" y="2315289"/>
            <a:ext cx="114300" cy="365879"/>
          </a:xfrm>
          <a:prstGeom prst="rect">
            <a:avLst/>
          </a:prstGeom>
          <a:noFill/>
          <a:ln/>
        </p:spPr>
        <p:txBody>
          <a:bodyPr wrap="none" lIns="0" tIns="0" rIns="0" bIns="0" rtlCol="0" anchor="t"/>
          <a:lstStyle/>
          <a:p>
            <a:pPr algn="ctr" indent="0" marL="0">
              <a:lnSpc>
                <a:spcPts val="2850"/>
              </a:lnSpc>
              <a:buNone/>
            </a:pPr>
            <a:r>
              <a:rPr lang="en-US" sz="1800" b="1" dirty="0">
                <a:solidFill>
                  <a:srgbClr val="F4CAB8"/>
                </a:solidFill>
                <a:latin typeface="Brygada 1918 Bold" pitchFamily="34" charset="0"/>
                <a:ea typeface="Brygada 1918 Bold" pitchFamily="34" charset="-122"/>
                <a:cs typeface="Brygada 1918 Bold" pitchFamily="34" charset="-120"/>
              </a:rPr>
              <a:t>1</a:t>
            </a:r>
            <a:endParaRPr lang="en-US" sz="1800" dirty="0"/>
          </a:p>
        </p:txBody>
      </p:sp>
      <p:sp>
        <p:nvSpPr>
          <p:cNvPr id="5" name="Text 2"/>
          <p:cNvSpPr/>
          <p:nvPr/>
        </p:nvSpPr>
        <p:spPr>
          <a:xfrm>
            <a:off x="4821436" y="2011085"/>
            <a:ext cx="2439829" cy="304919"/>
          </a:xfrm>
          <a:prstGeom prst="rect">
            <a:avLst/>
          </a:prstGeom>
          <a:noFill/>
          <a:ln/>
        </p:spPr>
        <p:txBody>
          <a:bodyPr wrap="none" lIns="0" tIns="0" rIns="0" bIns="0" rtlCol="0" anchor="t"/>
          <a:lstStyle/>
          <a:p>
            <a:pPr algn="l" indent="0" marL="0">
              <a:lnSpc>
                <a:spcPts val="2400"/>
              </a:lnSpc>
              <a:buNone/>
            </a:pPr>
            <a:r>
              <a:rPr lang="en-US" sz="1900" b="1" dirty="0">
                <a:solidFill>
                  <a:srgbClr val="F4CAB8"/>
                </a:solidFill>
                <a:latin typeface="Brygada 1918 Bold" pitchFamily="34" charset="0"/>
                <a:ea typeface="Brygada 1918 Bold" pitchFamily="34" charset="-122"/>
                <a:cs typeface="Brygada 1918 Bold" pitchFamily="34" charset="-120"/>
              </a:rPr>
              <a:t>Rainfall Prediction</a:t>
            </a:r>
            <a:endParaRPr lang="en-US" sz="1900" dirty="0"/>
          </a:p>
        </p:txBody>
      </p:sp>
      <p:sp>
        <p:nvSpPr>
          <p:cNvPr id="6" name="Text 3"/>
          <p:cNvSpPr/>
          <p:nvPr/>
        </p:nvSpPr>
        <p:spPr>
          <a:xfrm>
            <a:off x="4821436" y="2425779"/>
            <a:ext cx="4724400" cy="292775"/>
          </a:xfrm>
          <a:prstGeom prst="rect">
            <a:avLst/>
          </a:prstGeom>
          <a:noFill/>
          <a:ln/>
        </p:spPr>
        <p:txBody>
          <a:bodyPr wrap="none" lIns="0" tIns="0" rIns="0" bIns="0" rtlCol="0" anchor="t"/>
          <a:lstStyle/>
          <a:p>
            <a:pPr algn="l" indent="0" marL="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Leverage machine learning for enhanced accuracy.</a:t>
            </a:r>
            <a:endParaRPr lang="en-US" sz="1400" dirty="0"/>
          </a:p>
        </p:txBody>
      </p:sp>
      <p:sp>
        <p:nvSpPr>
          <p:cNvPr id="7" name="Shape 4"/>
          <p:cNvSpPr/>
          <p:nvPr/>
        </p:nvSpPr>
        <p:spPr>
          <a:xfrm>
            <a:off x="4684276" y="2914769"/>
            <a:ext cx="9259967" cy="11430"/>
          </a:xfrm>
          <a:prstGeom prst="roundRect">
            <a:avLst>
              <a:gd name="adj" fmla="val 240148"/>
            </a:avLst>
          </a:prstGeom>
          <a:solidFill>
            <a:srgbClr val="662E42"/>
          </a:solidFill>
          <a:ln/>
        </p:spPr>
      </p:sp>
      <p:pic>
        <p:nvPicPr>
          <p:cNvPr id="8" name="Image 1" descr="preencoded.png">    </p:cNvPr>
          <p:cNvPicPr>
            <a:picLocks noChangeAspect="1"/>
          </p:cNvPicPr>
          <p:nvPr/>
        </p:nvPicPr>
        <p:blipFill>
          <a:blip r:embed="rId2"/>
          <a:stretch>
            <a:fillRect/>
          </a:stretch>
        </p:blipFill>
        <p:spPr>
          <a:xfrm>
            <a:off x="2656165" y="2947154"/>
            <a:ext cx="2643188" cy="1073229"/>
          </a:xfrm>
          <a:prstGeom prst="rect">
            <a:avLst/>
          </a:prstGeom>
        </p:spPr>
      </p:pic>
      <p:sp>
        <p:nvSpPr>
          <p:cNvPr id="9" name="Text 5"/>
          <p:cNvSpPr/>
          <p:nvPr/>
        </p:nvSpPr>
        <p:spPr>
          <a:xfrm>
            <a:off x="3912513" y="3300770"/>
            <a:ext cx="130373" cy="365879"/>
          </a:xfrm>
          <a:prstGeom prst="rect">
            <a:avLst/>
          </a:prstGeom>
          <a:noFill/>
          <a:ln/>
        </p:spPr>
        <p:txBody>
          <a:bodyPr wrap="none" lIns="0" tIns="0" rIns="0" bIns="0" rtlCol="0" anchor="t"/>
          <a:lstStyle/>
          <a:p>
            <a:pPr algn="ctr" indent="0" marL="0">
              <a:lnSpc>
                <a:spcPts val="2850"/>
              </a:lnSpc>
              <a:buNone/>
            </a:pPr>
            <a:r>
              <a:rPr lang="en-US" sz="1800" b="1" dirty="0">
                <a:solidFill>
                  <a:srgbClr val="F4CAB8"/>
                </a:solidFill>
                <a:latin typeface="Brygada 1918 Bold" pitchFamily="34" charset="0"/>
                <a:ea typeface="Brygada 1918 Bold" pitchFamily="34" charset="-122"/>
                <a:cs typeface="Brygada 1918 Bold" pitchFamily="34" charset="-120"/>
              </a:rPr>
              <a:t>2</a:t>
            </a:r>
            <a:endParaRPr lang="en-US" sz="1800" dirty="0"/>
          </a:p>
        </p:txBody>
      </p:sp>
      <p:sp>
        <p:nvSpPr>
          <p:cNvPr id="10" name="Text 6"/>
          <p:cNvSpPr/>
          <p:nvPr/>
        </p:nvSpPr>
        <p:spPr>
          <a:xfrm>
            <a:off x="5482233" y="3130034"/>
            <a:ext cx="4041219" cy="304919"/>
          </a:xfrm>
          <a:prstGeom prst="rect">
            <a:avLst/>
          </a:prstGeom>
          <a:noFill/>
          <a:ln/>
        </p:spPr>
        <p:txBody>
          <a:bodyPr wrap="none" lIns="0" tIns="0" rIns="0" bIns="0" rtlCol="0" anchor="t"/>
          <a:lstStyle/>
          <a:p>
            <a:pPr algn="l" indent="0" marL="0">
              <a:lnSpc>
                <a:spcPts val="2400"/>
              </a:lnSpc>
              <a:buNone/>
            </a:pPr>
            <a:r>
              <a:rPr lang="en-US" sz="1900" b="1" dirty="0">
                <a:solidFill>
                  <a:srgbClr val="F4CAB8"/>
                </a:solidFill>
                <a:latin typeface="Brygada 1918 Bold" pitchFamily="34" charset="0"/>
                <a:ea typeface="Brygada 1918 Bold" pitchFamily="34" charset="-122"/>
                <a:cs typeface="Brygada 1918 Bold" pitchFamily="34" charset="-120"/>
              </a:rPr>
              <a:t>Data Collection and Preprocessing</a:t>
            </a:r>
            <a:endParaRPr lang="en-US" sz="1900" dirty="0"/>
          </a:p>
        </p:txBody>
      </p:sp>
      <p:sp>
        <p:nvSpPr>
          <p:cNvPr id="11" name="Text 7"/>
          <p:cNvSpPr/>
          <p:nvPr/>
        </p:nvSpPr>
        <p:spPr>
          <a:xfrm>
            <a:off x="5482233" y="3544729"/>
            <a:ext cx="5204817" cy="292775"/>
          </a:xfrm>
          <a:prstGeom prst="rect">
            <a:avLst/>
          </a:prstGeom>
          <a:noFill/>
          <a:ln/>
        </p:spPr>
        <p:txBody>
          <a:bodyPr wrap="none" lIns="0" tIns="0" rIns="0" bIns="0" rtlCol="0" anchor="t"/>
          <a:lstStyle/>
          <a:p>
            <a:pPr algn="l" indent="0" marL="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Gather relevant weather data and prepare it for analysis.</a:t>
            </a:r>
            <a:endParaRPr lang="en-US" sz="1400" dirty="0"/>
          </a:p>
        </p:txBody>
      </p:sp>
      <p:sp>
        <p:nvSpPr>
          <p:cNvPr id="12" name="Shape 8"/>
          <p:cNvSpPr/>
          <p:nvPr/>
        </p:nvSpPr>
        <p:spPr>
          <a:xfrm>
            <a:off x="5345073" y="4033718"/>
            <a:ext cx="8599170" cy="11430"/>
          </a:xfrm>
          <a:prstGeom prst="roundRect">
            <a:avLst>
              <a:gd name="adj" fmla="val 240148"/>
            </a:avLst>
          </a:prstGeom>
          <a:solidFill>
            <a:srgbClr val="662E42"/>
          </a:solidFill>
          <a:ln/>
        </p:spPr>
      </p:sp>
      <p:pic>
        <p:nvPicPr>
          <p:cNvPr id="13" name="Image 2" descr="preencoded.png">    </p:cNvPr>
          <p:cNvPicPr>
            <a:picLocks noChangeAspect="1"/>
          </p:cNvPicPr>
          <p:nvPr/>
        </p:nvPicPr>
        <p:blipFill>
          <a:blip r:embed="rId3"/>
          <a:stretch>
            <a:fillRect/>
          </a:stretch>
        </p:blipFill>
        <p:spPr>
          <a:xfrm>
            <a:off x="1995368" y="4066103"/>
            <a:ext cx="3964781" cy="1073229"/>
          </a:xfrm>
          <a:prstGeom prst="rect">
            <a:avLst/>
          </a:prstGeom>
        </p:spPr>
      </p:pic>
      <p:sp>
        <p:nvSpPr>
          <p:cNvPr id="14" name="Text 9"/>
          <p:cNvSpPr/>
          <p:nvPr/>
        </p:nvSpPr>
        <p:spPr>
          <a:xfrm>
            <a:off x="3907988" y="4419719"/>
            <a:ext cx="139541" cy="365879"/>
          </a:xfrm>
          <a:prstGeom prst="rect">
            <a:avLst/>
          </a:prstGeom>
          <a:noFill/>
          <a:ln/>
        </p:spPr>
        <p:txBody>
          <a:bodyPr wrap="none" lIns="0" tIns="0" rIns="0" bIns="0" rtlCol="0" anchor="t"/>
          <a:lstStyle/>
          <a:p>
            <a:pPr algn="ctr" indent="0" marL="0">
              <a:lnSpc>
                <a:spcPts val="2850"/>
              </a:lnSpc>
              <a:buNone/>
            </a:pPr>
            <a:r>
              <a:rPr lang="en-US" sz="1800" b="1" dirty="0">
                <a:solidFill>
                  <a:srgbClr val="F4CAB8"/>
                </a:solidFill>
                <a:latin typeface="Brygada 1918 Bold" pitchFamily="34" charset="0"/>
                <a:ea typeface="Brygada 1918 Bold" pitchFamily="34" charset="-122"/>
                <a:cs typeface="Brygada 1918 Bold" pitchFamily="34" charset="-120"/>
              </a:rPr>
              <a:t>3</a:t>
            </a:r>
            <a:endParaRPr lang="en-US" sz="1800" dirty="0"/>
          </a:p>
        </p:txBody>
      </p:sp>
      <p:sp>
        <p:nvSpPr>
          <p:cNvPr id="15" name="Text 10"/>
          <p:cNvSpPr/>
          <p:nvPr/>
        </p:nvSpPr>
        <p:spPr>
          <a:xfrm>
            <a:off x="6143030" y="4248983"/>
            <a:ext cx="3444002" cy="304919"/>
          </a:xfrm>
          <a:prstGeom prst="rect">
            <a:avLst/>
          </a:prstGeom>
          <a:noFill/>
          <a:ln/>
        </p:spPr>
        <p:txBody>
          <a:bodyPr wrap="none" lIns="0" tIns="0" rIns="0" bIns="0" rtlCol="0" anchor="t"/>
          <a:lstStyle/>
          <a:p>
            <a:pPr algn="l" indent="0" marL="0">
              <a:lnSpc>
                <a:spcPts val="2400"/>
              </a:lnSpc>
              <a:buNone/>
            </a:pPr>
            <a:r>
              <a:rPr lang="en-US" sz="1900" b="1" dirty="0">
                <a:solidFill>
                  <a:srgbClr val="F4CAB8"/>
                </a:solidFill>
                <a:latin typeface="Brygada 1918 Bold" pitchFamily="34" charset="0"/>
                <a:ea typeface="Brygada 1918 Bold" pitchFamily="34" charset="-122"/>
                <a:cs typeface="Brygada 1918 Bold" pitchFamily="34" charset="-120"/>
              </a:rPr>
              <a:t>Model Selection and Training</a:t>
            </a:r>
            <a:endParaRPr lang="en-US" sz="1900" dirty="0"/>
          </a:p>
        </p:txBody>
      </p:sp>
      <p:sp>
        <p:nvSpPr>
          <p:cNvPr id="16" name="Text 11"/>
          <p:cNvSpPr/>
          <p:nvPr/>
        </p:nvSpPr>
        <p:spPr>
          <a:xfrm>
            <a:off x="6143030" y="4663678"/>
            <a:ext cx="6127790" cy="292775"/>
          </a:xfrm>
          <a:prstGeom prst="rect">
            <a:avLst/>
          </a:prstGeom>
          <a:noFill/>
          <a:ln/>
        </p:spPr>
        <p:txBody>
          <a:bodyPr wrap="none" lIns="0" tIns="0" rIns="0" bIns="0" rtlCol="0" anchor="t"/>
          <a:lstStyle/>
          <a:p>
            <a:pPr algn="l" indent="0" marL="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Choose a suitable algorithm and train it on the preprocessed data.</a:t>
            </a:r>
            <a:endParaRPr lang="en-US" sz="1400" dirty="0"/>
          </a:p>
        </p:txBody>
      </p:sp>
      <p:sp>
        <p:nvSpPr>
          <p:cNvPr id="17" name="Shape 12"/>
          <p:cNvSpPr/>
          <p:nvPr/>
        </p:nvSpPr>
        <p:spPr>
          <a:xfrm>
            <a:off x="6005870" y="5152668"/>
            <a:ext cx="7938373" cy="11430"/>
          </a:xfrm>
          <a:prstGeom prst="roundRect">
            <a:avLst>
              <a:gd name="adj" fmla="val 240148"/>
            </a:avLst>
          </a:prstGeom>
          <a:solidFill>
            <a:srgbClr val="662E42"/>
          </a:solidFill>
          <a:ln/>
        </p:spPr>
      </p:sp>
      <p:pic>
        <p:nvPicPr>
          <p:cNvPr id="18" name="Image 3" descr="preencoded.png">    </p:cNvPr>
          <p:cNvPicPr>
            <a:picLocks noChangeAspect="1"/>
          </p:cNvPicPr>
          <p:nvPr/>
        </p:nvPicPr>
        <p:blipFill>
          <a:blip r:embed="rId4"/>
          <a:stretch>
            <a:fillRect/>
          </a:stretch>
        </p:blipFill>
        <p:spPr>
          <a:xfrm>
            <a:off x="1334572" y="5185053"/>
            <a:ext cx="5286375" cy="1073229"/>
          </a:xfrm>
          <a:prstGeom prst="rect">
            <a:avLst/>
          </a:prstGeom>
        </p:spPr>
      </p:pic>
      <p:sp>
        <p:nvSpPr>
          <p:cNvPr id="19" name="Text 13"/>
          <p:cNvSpPr/>
          <p:nvPr/>
        </p:nvSpPr>
        <p:spPr>
          <a:xfrm>
            <a:off x="3905726" y="5538668"/>
            <a:ext cx="144066" cy="365879"/>
          </a:xfrm>
          <a:prstGeom prst="rect">
            <a:avLst/>
          </a:prstGeom>
          <a:noFill/>
          <a:ln/>
        </p:spPr>
        <p:txBody>
          <a:bodyPr wrap="none" lIns="0" tIns="0" rIns="0" bIns="0" rtlCol="0" anchor="t"/>
          <a:lstStyle/>
          <a:p>
            <a:pPr algn="ctr" indent="0" marL="0">
              <a:lnSpc>
                <a:spcPts val="2850"/>
              </a:lnSpc>
              <a:buNone/>
            </a:pPr>
            <a:r>
              <a:rPr lang="en-US" sz="1800" b="1" dirty="0">
                <a:solidFill>
                  <a:srgbClr val="F4CAB8"/>
                </a:solidFill>
                <a:latin typeface="Brygada 1918 Bold" pitchFamily="34" charset="0"/>
                <a:ea typeface="Brygada 1918 Bold" pitchFamily="34" charset="-122"/>
                <a:cs typeface="Brygada 1918 Bold" pitchFamily="34" charset="-120"/>
              </a:rPr>
              <a:t>4</a:t>
            </a:r>
            <a:endParaRPr lang="en-US" sz="1800" dirty="0"/>
          </a:p>
        </p:txBody>
      </p:sp>
      <p:sp>
        <p:nvSpPr>
          <p:cNvPr id="20" name="Text 14"/>
          <p:cNvSpPr/>
          <p:nvPr/>
        </p:nvSpPr>
        <p:spPr>
          <a:xfrm>
            <a:off x="6803827" y="5367933"/>
            <a:ext cx="3051929" cy="304919"/>
          </a:xfrm>
          <a:prstGeom prst="rect">
            <a:avLst/>
          </a:prstGeom>
          <a:noFill/>
          <a:ln/>
        </p:spPr>
        <p:txBody>
          <a:bodyPr wrap="none" lIns="0" tIns="0" rIns="0" bIns="0" rtlCol="0" anchor="t"/>
          <a:lstStyle/>
          <a:p>
            <a:pPr algn="l" indent="0" marL="0">
              <a:lnSpc>
                <a:spcPts val="2400"/>
              </a:lnSpc>
              <a:buNone/>
            </a:pPr>
            <a:r>
              <a:rPr lang="en-US" sz="1900" b="1" dirty="0">
                <a:solidFill>
                  <a:srgbClr val="F4CAB8"/>
                </a:solidFill>
                <a:latin typeface="Brygada 1918 Bold" pitchFamily="34" charset="0"/>
                <a:ea typeface="Brygada 1918 Bold" pitchFamily="34" charset="-122"/>
                <a:cs typeface="Brygada 1918 Bold" pitchFamily="34" charset="-120"/>
              </a:rPr>
              <a:t>Prediction and Evaluation</a:t>
            </a:r>
            <a:endParaRPr lang="en-US" sz="1900" dirty="0"/>
          </a:p>
        </p:txBody>
      </p:sp>
      <p:sp>
        <p:nvSpPr>
          <p:cNvPr id="21" name="Text 15"/>
          <p:cNvSpPr/>
          <p:nvPr/>
        </p:nvSpPr>
        <p:spPr>
          <a:xfrm>
            <a:off x="6803827" y="5782628"/>
            <a:ext cx="6104692" cy="292775"/>
          </a:xfrm>
          <a:prstGeom prst="rect">
            <a:avLst/>
          </a:prstGeom>
          <a:noFill/>
          <a:ln/>
        </p:spPr>
        <p:txBody>
          <a:bodyPr wrap="none" lIns="0" tIns="0" rIns="0" bIns="0" rtlCol="0" anchor="t"/>
          <a:lstStyle/>
          <a:p>
            <a:pPr algn="l" indent="0" marL="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Generate rainfall predictions and assess the model's performance.</a:t>
            </a:r>
            <a:endParaRPr lang="en-US" sz="1400" dirty="0"/>
          </a:p>
        </p:txBody>
      </p:sp>
      <p:sp>
        <p:nvSpPr>
          <p:cNvPr id="22" name="Shape 16"/>
          <p:cNvSpPr/>
          <p:nvPr/>
        </p:nvSpPr>
        <p:spPr>
          <a:xfrm>
            <a:off x="6666667" y="6271617"/>
            <a:ext cx="7277576" cy="11430"/>
          </a:xfrm>
          <a:prstGeom prst="roundRect">
            <a:avLst>
              <a:gd name="adj" fmla="val 240148"/>
            </a:avLst>
          </a:prstGeom>
          <a:solidFill>
            <a:srgbClr val="662E42"/>
          </a:solidFill>
          <a:ln/>
        </p:spPr>
      </p:sp>
      <p:pic>
        <p:nvPicPr>
          <p:cNvPr id="23" name="Image 4" descr="preencoded.png">    </p:cNvPr>
          <p:cNvPicPr>
            <a:picLocks noChangeAspect="1"/>
          </p:cNvPicPr>
          <p:nvPr/>
        </p:nvPicPr>
        <p:blipFill>
          <a:blip r:embed="rId5"/>
          <a:stretch>
            <a:fillRect/>
          </a:stretch>
        </p:blipFill>
        <p:spPr>
          <a:xfrm>
            <a:off x="673775" y="6304002"/>
            <a:ext cx="6607969" cy="1073229"/>
          </a:xfrm>
          <a:prstGeom prst="rect">
            <a:avLst/>
          </a:prstGeom>
        </p:spPr>
      </p:pic>
      <p:sp>
        <p:nvSpPr>
          <p:cNvPr id="24" name="Text 17"/>
          <p:cNvSpPr/>
          <p:nvPr/>
        </p:nvSpPr>
        <p:spPr>
          <a:xfrm>
            <a:off x="3909179" y="6657618"/>
            <a:ext cx="137160" cy="365879"/>
          </a:xfrm>
          <a:prstGeom prst="rect">
            <a:avLst/>
          </a:prstGeom>
          <a:noFill/>
          <a:ln/>
        </p:spPr>
        <p:txBody>
          <a:bodyPr wrap="none" lIns="0" tIns="0" rIns="0" bIns="0" rtlCol="0" anchor="t"/>
          <a:lstStyle/>
          <a:p>
            <a:pPr algn="ctr" indent="0" marL="0">
              <a:lnSpc>
                <a:spcPts val="2850"/>
              </a:lnSpc>
              <a:buNone/>
            </a:pPr>
            <a:r>
              <a:rPr lang="en-US" sz="1800" b="1" dirty="0">
                <a:solidFill>
                  <a:srgbClr val="F4CAB8"/>
                </a:solidFill>
                <a:latin typeface="Brygada 1918 Bold" pitchFamily="34" charset="0"/>
                <a:ea typeface="Brygada 1918 Bold" pitchFamily="34" charset="-122"/>
                <a:cs typeface="Brygada 1918 Bold" pitchFamily="34" charset="-120"/>
              </a:rPr>
              <a:t>5</a:t>
            </a:r>
            <a:endParaRPr lang="en-US" sz="1800" dirty="0"/>
          </a:p>
        </p:txBody>
      </p:sp>
      <p:sp>
        <p:nvSpPr>
          <p:cNvPr id="25" name="Text 18"/>
          <p:cNvSpPr/>
          <p:nvPr/>
        </p:nvSpPr>
        <p:spPr>
          <a:xfrm>
            <a:off x="7464623" y="6486882"/>
            <a:ext cx="3918585" cy="304919"/>
          </a:xfrm>
          <a:prstGeom prst="rect">
            <a:avLst/>
          </a:prstGeom>
          <a:noFill/>
          <a:ln/>
        </p:spPr>
        <p:txBody>
          <a:bodyPr wrap="none" lIns="0" tIns="0" rIns="0" bIns="0" rtlCol="0" anchor="t"/>
          <a:lstStyle/>
          <a:p>
            <a:pPr algn="l" indent="0" marL="0">
              <a:lnSpc>
                <a:spcPts val="2400"/>
              </a:lnSpc>
              <a:buNone/>
            </a:pPr>
            <a:r>
              <a:rPr lang="en-US" sz="1900" b="1" dirty="0">
                <a:solidFill>
                  <a:srgbClr val="F4CAB8"/>
                </a:solidFill>
                <a:latin typeface="Brygada 1918 Bold" pitchFamily="34" charset="0"/>
                <a:ea typeface="Brygada 1918 Bold" pitchFamily="34" charset="-122"/>
                <a:cs typeface="Brygada 1918 Bold" pitchFamily="34" charset="-120"/>
              </a:rPr>
              <a:t>Implementation and Deployment</a:t>
            </a:r>
            <a:endParaRPr lang="en-US" sz="1900" dirty="0"/>
          </a:p>
        </p:txBody>
      </p:sp>
      <p:sp>
        <p:nvSpPr>
          <p:cNvPr id="26" name="Text 19"/>
          <p:cNvSpPr/>
          <p:nvPr/>
        </p:nvSpPr>
        <p:spPr>
          <a:xfrm>
            <a:off x="7464623" y="6901577"/>
            <a:ext cx="5216366" cy="292775"/>
          </a:xfrm>
          <a:prstGeom prst="rect">
            <a:avLst/>
          </a:prstGeom>
          <a:noFill/>
          <a:ln/>
        </p:spPr>
        <p:txBody>
          <a:bodyPr wrap="none" lIns="0" tIns="0" rIns="0" bIns="0" rtlCol="0" anchor="t"/>
          <a:lstStyle/>
          <a:p>
            <a:pPr algn="l" indent="0" marL="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Develop a user-friendly interface and deploy the system.</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260" y="2377559"/>
            <a:ext cx="570940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Existing System</a:t>
            </a:r>
            <a:endParaRPr lang="en-US" sz="4450" dirty="0"/>
          </a:p>
        </p:txBody>
      </p:sp>
      <p:sp>
        <p:nvSpPr>
          <p:cNvPr id="3" name="Text 1"/>
          <p:cNvSpPr/>
          <p:nvPr/>
        </p:nvSpPr>
        <p:spPr>
          <a:xfrm>
            <a:off x="749260" y="3604855"/>
            <a:ext cx="2891314"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Existing rainfall prediction systems rely heavily on statistical models and historical data.</a:t>
            </a:r>
            <a:endParaRPr lang="en-US" sz="1650" dirty="0"/>
          </a:p>
        </p:txBody>
      </p:sp>
      <p:sp>
        <p:nvSpPr>
          <p:cNvPr id="4" name="Text 2"/>
          <p:cNvSpPr/>
          <p:nvPr/>
        </p:nvSpPr>
        <p:spPr>
          <a:xfrm>
            <a:off x="4170402" y="3604855"/>
            <a:ext cx="2891314"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They often struggle to predict rainfall accurately, particularly in regions with dynamic weather patterns.</a:t>
            </a:r>
            <a:endParaRPr lang="en-US" sz="1650" dirty="0"/>
          </a:p>
        </p:txBody>
      </p:sp>
      <p:sp>
        <p:nvSpPr>
          <p:cNvPr id="5" name="Text 3"/>
          <p:cNvSpPr/>
          <p:nvPr/>
        </p:nvSpPr>
        <p:spPr>
          <a:xfrm>
            <a:off x="7591544" y="3604855"/>
            <a:ext cx="2891314"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Limitations include a lack of adaptability to changing weather conditions and potential biases in historical data.</a:t>
            </a:r>
            <a:endParaRPr lang="en-US" sz="1650" dirty="0"/>
          </a:p>
        </p:txBody>
      </p:sp>
      <p:sp>
        <p:nvSpPr>
          <p:cNvPr id="6" name="Text 4"/>
          <p:cNvSpPr/>
          <p:nvPr/>
        </p:nvSpPr>
        <p:spPr>
          <a:xfrm>
            <a:off x="11012686" y="3604855"/>
            <a:ext cx="2891314" cy="2054543"/>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need for more sophisticated and accurate prediction methods is evident, particularly in light of climate change.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8307" y="581858"/>
            <a:ext cx="5626060" cy="703183"/>
          </a:xfrm>
          <a:prstGeom prst="rect">
            <a:avLst/>
          </a:prstGeom>
          <a:noFill/>
          <a:ln/>
        </p:spPr>
        <p:txBody>
          <a:bodyPr wrap="none" lIns="0" tIns="0" rIns="0" bIns="0" rtlCol="0" anchor="t"/>
          <a:lstStyle/>
          <a:p>
            <a:pPr indent="0" marL="0">
              <a:lnSpc>
                <a:spcPts val="5500"/>
              </a:lnSpc>
              <a:buNone/>
            </a:pPr>
            <a:r>
              <a:rPr lang="en-US" sz="4400" b="1" dirty="0">
                <a:solidFill>
                  <a:srgbClr val="FFB393"/>
                </a:solidFill>
                <a:latin typeface="Brygada 1918 Bold" pitchFamily="34" charset="0"/>
                <a:ea typeface="Brygada 1918 Bold" pitchFamily="34" charset="-122"/>
                <a:cs typeface="Brygada 1918 Bold" pitchFamily="34" charset="-120"/>
              </a:rPr>
              <a:t>Proposed System</a:t>
            </a:r>
            <a:endParaRPr lang="en-US" sz="4400" dirty="0"/>
          </a:p>
        </p:txBody>
      </p:sp>
      <p:sp>
        <p:nvSpPr>
          <p:cNvPr id="3" name="Shape 1"/>
          <p:cNvSpPr/>
          <p:nvPr/>
        </p:nvSpPr>
        <p:spPr>
          <a:xfrm>
            <a:off x="738307" y="1706880"/>
            <a:ext cx="1644134" cy="1237417"/>
          </a:xfrm>
          <a:prstGeom prst="roundRect">
            <a:avLst>
              <a:gd name="adj" fmla="val 2557"/>
            </a:avLst>
          </a:prstGeom>
          <a:solidFill>
            <a:srgbClr val="4D1529"/>
          </a:solidFill>
          <a:ln/>
        </p:spPr>
      </p:sp>
      <p:sp>
        <p:nvSpPr>
          <p:cNvPr id="4" name="Text 2"/>
          <p:cNvSpPr/>
          <p:nvPr/>
        </p:nvSpPr>
        <p:spPr>
          <a:xfrm>
            <a:off x="949166" y="2114550"/>
            <a:ext cx="131921" cy="421958"/>
          </a:xfrm>
          <a:prstGeom prst="rect">
            <a:avLst/>
          </a:prstGeom>
          <a:noFill/>
          <a:ln/>
        </p:spPr>
        <p:txBody>
          <a:bodyPr wrap="none" lIns="0" tIns="0" rIns="0" bIns="0" rtlCol="0" anchor="t"/>
          <a:lstStyle/>
          <a:p>
            <a:pPr algn="ctr" indent="0" marL="0">
              <a:lnSpc>
                <a:spcPts val="3300"/>
              </a:lnSpc>
              <a:buNone/>
            </a:pPr>
            <a:r>
              <a:rPr lang="en-US" sz="2050" b="1" dirty="0">
                <a:solidFill>
                  <a:srgbClr val="F4CAB8"/>
                </a:solidFill>
                <a:latin typeface="Brygada 1918 Bold" pitchFamily="34" charset="0"/>
                <a:ea typeface="Brygada 1918 Bold" pitchFamily="34" charset="-122"/>
                <a:cs typeface="Brygada 1918 Bold" pitchFamily="34" charset="-120"/>
              </a:rPr>
              <a:t>1</a:t>
            </a:r>
            <a:endParaRPr lang="en-US" sz="2050" dirty="0"/>
          </a:p>
        </p:txBody>
      </p:sp>
      <p:sp>
        <p:nvSpPr>
          <p:cNvPr id="5" name="Text 3"/>
          <p:cNvSpPr/>
          <p:nvPr/>
        </p:nvSpPr>
        <p:spPr>
          <a:xfrm>
            <a:off x="2593300" y="1917740"/>
            <a:ext cx="3850362"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Machine Learning Approach</a:t>
            </a:r>
            <a:endParaRPr lang="en-US" sz="2200" dirty="0"/>
          </a:p>
        </p:txBody>
      </p:sp>
      <p:sp>
        <p:nvSpPr>
          <p:cNvPr id="6" name="Text 4"/>
          <p:cNvSpPr/>
          <p:nvPr/>
        </p:nvSpPr>
        <p:spPr>
          <a:xfrm>
            <a:off x="2593300" y="2395895"/>
            <a:ext cx="7625596" cy="337542"/>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Employ machine learning algorithms for improved prediction accuracy.</a:t>
            </a:r>
            <a:endParaRPr lang="en-US" sz="1650" dirty="0"/>
          </a:p>
        </p:txBody>
      </p:sp>
      <p:sp>
        <p:nvSpPr>
          <p:cNvPr id="7" name="Shape 5"/>
          <p:cNvSpPr/>
          <p:nvPr/>
        </p:nvSpPr>
        <p:spPr>
          <a:xfrm>
            <a:off x="2487811" y="2934772"/>
            <a:ext cx="11298912" cy="11430"/>
          </a:xfrm>
          <a:prstGeom prst="roundRect">
            <a:avLst>
              <a:gd name="adj" fmla="val 276874"/>
            </a:avLst>
          </a:prstGeom>
          <a:solidFill>
            <a:srgbClr val="662E42"/>
          </a:solidFill>
          <a:ln/>
        </p:spPr>
      </p:sp>
      <p:sp>
        <p:nvSpPr>
          <p:cNvPr id="8" name="Shape 6"/>
          <p:cNvSpPr/>
          <p:nvPr/>
        </p:nvSpPr>
        <p:spPr>
          <a:xfrm>
            <a:off x="738307" y="3049667"/>
            <a:ext cx="3288387" cy="1237417"/>
          </a:xfrm>
          <a:prstGeom prst="roundRect">
            <a:avLst>
              <a:gd name="adj" fmla="val 2557"/>
            </a:avLst>
          </a:prstGeom>
          <a:solidFill>
            <a:srgbClr val="4D1529"/>
          </a:solidFill>
          <a:ln/>
        </p:spPr>
      </p:sp>
      <p:sp>
        <p:nvSpPr>
          <p:cNvPr id="9" name="Text 7"/>
          <p:cNvSpPr/>
          <p:nvPr/>
        </p:nvSpPr>
        <p:spPr>
          <a:xfrm>
            <a:off x="949166" y="3457337"/>
            <a:ext cx="150257" cy="421958"/>
          </a:xfrm>
          <a:prstGeom prst="rect">
            <a:avLst/>
          </a:prstGeom>
          <a:noFill/>
          <a:ln/>
        </p:spPr>
        <p:txBody>
          <a:bodyPr wrap="none" lIns="0" tIns="0" rIns="0" bIns="0" rtlCol="0" anchor="t"/>
          <a:lstStyle/>
          <a:p>
            <a:pPr algn="ctr" indent="0" marL="0">
              <a:lnSpc>
                <a:spcPts val="3300"/>
              </a:lnSpc>
              <a:buNone/>
            </a:pPr>
            <a:r>
              <a:rPr lang="en-US" sz="2050" b="1" dirty="0">
                <a:solidFill>
                  <a:srgbClr val="F4CAB8"/>
                </a:solidFill>
                <a:latin typeface="Brygada 1918 Bold" pitchFamily="34" charset="0"/>
                <a:ea typeface="Brygada 1918 Bold" pitchFamily="34" charset="-122"/>
                <a:cs typeface="Brygada 1918 Bold" pitchFamily="34" charset="-120"/>
              </a:rPr>
              <a:t>2</a:t>
            </a:r>
            <a:endParaRPr lang="en-US" sz="2050" dirty="0"/>
          </a:p>
        </p:txBody>
      </p:sp>
      <p:sp>
        <p:nvSpPr>
          <p:cNvPr id="10" name="Text 8"/>
          <p:cNvSpPr/>
          <p:nvPr/>
        </p:nvSpPr>
        <p:spPr>
          <a:xfrm>
            <a:off x="4237553" y="3260527"/>
            <a:ext cx="4555331"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Data Acquisition and Preparation</a:t>
            </a:r>
            <a:endParaRPr lang="en-US" sz="2200" dirty="0"/>
          </a:p>
        </p:txBody>
      </p:sp>
      <p:sp>
        <p:nvSpPr>
          <p:cNvPr id="11" name="Text 9"/>
          <p:cNvSpPr/>
          <p:nvPr/>
        </p:nvSpPr>
        <p:spPr>
          <a:xfrm>
            <a:off x="4237553" y="3738682"/>
            <a:ext cx="7482602" cy="337542"/>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Gather diverse weather data from multiple sources and pre-process it.</a:t>
            </a:r>
            <a:endParaRPr lang="en-US" sz="1650" dirty="0"/>
          </a:p>
        </p:txBody>
      </p:sp>
      <p:sp>
        <p:nvSpPr>
          <p:cNvPr id="12" name="Shape 10"/>
          <p:cNvSpPr/>
          <p:nvPr/>
        </p:nvSpPr>
        <p:spPr>
          <a:xfrm>
            <a:off x="4132064" y="4277558"/>
            <a:ext cx="9654659" cy="11430"/>
          </a:xfrm>
          <a:prstGeom prst="roundRect">
            <a:avLst>
              <a:gd name="adj" fmla="val 276874"/>
            </a:avLst>
          </a:prstGeom>
          <a:solidFill>
            <a:srgbClr val="662E42"/>
          </a:solidFill>
          <a:ln/>
        </p:spPr>
      </p:sp>
      <p:sp>
        <p:nvSpPr>
          <p:cNvPr id="13" name="Shape 11"/>
          <p:cNvSpPr/>
          <p:nvPr/>
        </p:nvSpPr>
        <p:spPr>
          <a:xfrm>
            <a:off x="738307" y="4392454"/>
            <a:ext cx="4932640" cy="1574959"/>
          </a:xfrm>
          <a:prstGeom prst="roundRect">
            <a:avLst>
              <a:gd name="adj" fmla="val 2009"/>
            </a:avLst>
          </a:prstGeom>
          <a:solidFill>
            <a:srgbClr val="4D1529"/>
          </a:solidFill>
          <a:ln/>
        </p:spPr>
      </p:sp>
      <p:sp>
        <p:nvSpPr>
          <p:cNvPr id="14" name="Text 12"/>
          <p:cNvSpPr/>
          <p:nvPr/>
        </p:nvSpPr>
        <p:spPr>
          <a:xfrm>
            <a:off x="949166" y="4968954"/>
            <a:ext cx="160853" cy="421958"/>
          </a:xfrm>
          <a:prstGeom prst="rect">
            <a:avLst/>
          </a:prstGeom>
          <a:noFill/>
          <a:ln/>
        </p:spPr>
        <p:txBody>
          <a:bodyPr wrap="none" lIns="0" tIns="0" rIns="0" bIns="0" rtlCol="0" anchor="t"/>
          <a:lstStyle/>
          <a:p>
            <a:pPr algn="ctr" indent="0" marL="0">
              <a:lnSpc>
                <a:spcPts val="3300"/>
              </a:lnSpc>
              <a:buNone/>
            </a:pPr>
            <a:r>
              <a:rPr lang="en-US" sz="2050" b="1" dirty="0">
                <a:solidFill>
                  <a:srgbClr val="F4CAB8"/>
                </a:solidFill>
                <a:latin typeface="Brygada 1918 Bold" pitchFamily="34" charset="0"/>
                <a:ea typeface="Brygada 1918 Bold" pitchFamily="34" charset="-122"/>
                <a:cs typeface="Brygada 1918 Bold" pitchFamily="34" charset="-120"/>
              </a:rPr>
              <a:t>3</a:t>
            </a:r>
            <a:endParaRPr lang="en-US" sz="2050" dirty="0"/>
          </a:p>
        </p:txBody>
      </p:sp>
      <p:sp>
        <p:nvSpPr>
          <p:cNvPr id="15" name="Text 13"/>
          <p:cNvSpPr/>
          <p:nvPr/>
        </p:nvSpPr>
        <p:spPr>
          <a:xfrm>
            <a:off x="5881807" y="4603313"/>
            <a:ext cx="4161949"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Model Training and Evaluation</a:t>
            </a:r>
            <a:endParaRPr lang="en-US" sz="2200" dirty="0"/>
          </a:p>
        </p:txBody>
      </p:sp>
      <p:sp>
        <p:nvSpPr>
          <p:cNvPr id="16" name="Text 14"/>
          <p:cNvSpPr/>
          <p:nvPr/>
        </p:nvSpPr>
        <p:spPr>
          <a:xfrm>
            <a:off x="5881807" y="5081468"/>
            <a:ext cx="7799427"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Train and evaluate the model using historical weather data and performance metrics.</a:t>
            </a:r>
            <a:endParaRPr lang="en-US" sz="1650" dirty="0"/>
          </a:p>
        </p:txBody>
      </p:sp>
      <p:sp>
        <p:nvSpPr>
          <p:cNvPr id="17" name="Shape 15"/>
          <p:cNvSpPr/>
          <p:nvPr/>
        </p:nvSpPr>
        <p:spPr>
          <a:xfrm>
            <a:off x="5776317" y="5957887"/>
            <a:ext cx="8010406" cy="11430"/>
          </a:xfrm>
          <a:prstGeom prst="roundRect">
            <a:avLst>
              <a:gd name="adj" fmla="val 276874"/>
            </a:avLst>
          </a:prstGeom>
          <a:solidFill>
            <a:srgbClr val="662E42"/>
          </a:solidFill>
          <a:ln/>
        </p:spPr>
      </p:sp>
      <p:sp>
        <p:nvSpPr>
          <p:cNvPr id="18" name="Shape 16"/>
          <p:cNvSpPr/>
          <p:nvPr/>
        </p:nvSpPr>
        <p:spPr>
          <a:xfrm>
            <a:off x="738307" y="6072783"/>
            <a:ext cx="6576893" cy="1574959"/>
          </a:xfrm>
          <a:prstGeom prst="roundRect">
            <a:avLst>
              <a:gd name="adj" fmla="val 2009"/>
            </a:avLst>
          </a:prstGeom>
          <a:solidFill>
            <a:srgbClr val="4D1529"/>
          </a:solidFill>
          <a:ln/>
        </p:spPr>
      </p:sp>
      <p:sp>
        <p:nvSpPr>
          <p:cNvPr id="19" name="Text 17"/>
          <p:cNvSpPr/>
          <p:nvPr/>
        </p:nvSpPr>
        <p:spPr>
          <a:xfrm>
            <a:off x="949166" y="6649283"/>
            <a:ext cx="166092" cy="421958"/>
          </a:xfrm>
          <a:prstGeom prst="rect">
            <a:avLst/>
          </a:prstGeom>
          <a:noFill/>
          <a:ln/>
        </p:spPr>
        <p:txBody>
          <a:bodyPr wrap="none" lIns="0" tIns="0" rIns="0" bIns="0" rtlCol="0" anchor="t"/>
          <a:lstStyle/>
          <a:p>
            <a:pPr algn="ctr" indent="0" marL="0">
              <a:lnSpc>
                <a:spcPts val="3300"/>
              </a:lnSpc>
              <a:buNone/>
            </a:pPr>
            <a:r>
              <a:rPr lang="en-US" sz="2050" b="1" dirty="0">
                <a:solidFill>
                  <a:srgbClr val="F4CAB8"/>
                </a:solidFill>
                <a:latin typeface="Brygada 1918 Bold" pitchFamily="34" charset="0"/>
                <a:ea typeface="Brygada 1918 Bold" pitchFamily="34" charset="-122"/>
                <a:cs typeface="Brygada 1918 Bold" pitchFamily="34" charset="-120"/>
              </a:rPr>
              <a:t>4</a:t>
            </a:r>
            <a:endParaRPr lang="en-US" sz="2050" dirty="0"/>
          </a:p>
        </p:txBody>
      </p:sp>
      <p:sp>
        <p:nvSpPr>
          <p:cNvPr id="20" name="Text 18"/>
          <p:cNvSpPr/>
          <p:nvPr/>
        </p:nvSpPr>
        <p:spPr>
          <a:xfrm>
            <a:off x="7526060" y="6283643"/>
            <a:ext cx="3804166" cy="351592"/>
          </a:xfrm>
          <a:prstGeom prst="rect">
            <a:avLst/>
          </a:prstGeom>
          <a:noFill/>
          <a:ln/>
        </p:spPr>
        <p:txBody>
          <a:bodyPr wrap="none" lIns="0" tIns="0" rIns="0" bIns="0" rtlCol="0" anchor="t"/>
          <a:lstStyle/>
          <a:p>
            <a:pPr algn="l" indent="0" marL="0">
              <a:lnSpc>
                <a:spcPts val="2750"/>
              </a:lnSpc>
              <a:buNone/>
            </a:pPr>
            <a:r>
              <a:rPr lang="en-US" sz="2200" b="1" dirty="0">
                <a:solidFill>
                  <a:srgbClr val="F4CAB8"/>
                </a:solidFill>
                <a:latin typeface="Brygada 1918 Bold" pitchFamily="34" charset="0"/>
                <a:ea typeface="Brygada 1918 Bold" pitchFamily="34" charset="-122"/>
                <a:cs typeface="Brygada 1918 Bold" pitchFamily="34" charset="-120"/>
              </a:rPr>
              <a:t>User Interface Development</a:t>
            </a:r>
            <a:endParaRPr lang="en-US" sz="2200" dirty="0"/>
          </a:p>
        </p:txBody>
      </p:sp>
      <p:sp>
        <p:nvSpPr>
          <p:cNvPr id="21" name="Text 19"/>
          <p:cNvSpPr/>
          <p:nvPr/>
        </p:nvSpPr>
        <p:spPr>
          <a:xfrm>
            <a:off x="7526060" y="6761798"/>
            <a:ext cx="6155174" cy="675084"/>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Create an intuitive interface for users to access predictions easily.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1153835"/>
            <a:ext cx="606123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Architecture Diagram</a:t>
            </a:r>
            <a:endParaRPr lang="en-US" sz="4450" dirty="0"/>
          </a:p>
        </p:txBody>
      </p:sp>
      <p:sp>
        <p:nvSpPr>
          <p:cNvPr id="3" name="Shape 1"/>
          <p:cNvSpPr/>
          <p:nvPr/>
        </p:nvSpPr>
        <p:spPr>
          <a:xfrm>
            <a:off x="749260" y="2295525"/>
            <a:ext cx="4234577" cy="2625447"/>
          </a:xfrm>
          <a:prstGeom prst="roundRect">
            <a:avLst>
              <a:gd name="adj" fmla="val 1223"/>
            </a:avLst>
          </a:prstGeom>
          <a:solidFill>
            <a:srgbClr val="4D1529"/>
          </a:solidFill>
          <a:ln/>
        </p:spPr>
      </p:sp>
      <p:sp>
        <p:nvSpPr>
          <p:cNvPr id="4" name="Text 2"/>
          <p:cNvSpPr/>
          <p:nvPr/>
        </p:nvSpPr>
        <p:spPr>
          <a:xfrm>
            <a:off x="963335" y="2509599"/>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Data Acquisition</a:t>
            </a:r>
            <a:endParaRPr lang="en-US" sz="2200" dirty="0"/>
          </a:p>
        </p:txBody>
      </p:sp>
      <p:sp>
        <p:nvSpPr>
          <p:cNvPr id="5" name="Text 3"/>
          <p:cNvSpPr/>
          <p:nvPr/>
        </p:nvSpPr>
        <p:spPr>
          <a:xfrm>
            <a:off x="963335" y="2994779"/>
            <a:ext cx="3806428"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Retrieve weather data from various sources, such as meteorological stations, satellite imagery, and historical records.</a:t>
            </a:r>
            <a:endParaRPr lang="en-US" sz="1650" dirty="0"/>
          </a:p>
        </p:txBody>
      </p:sp>
      <p:sp>
        <p:nvSpPr>
          <p:cNvPr id="6" name="Shape 4"/>
          <p:cNvSpPr/>
          <p:nvPr/>
        </p:nvSpPr>
        <p:spPr>
          <a:xfrm>
            <a:off x="5197912" y="2295525"/>
            <a:ext cx="4234577" cy="2625447"/>
          </a:xfrm>
          <a:prstGeom prst="roundRect">
            <a:avLst>
              <a:gd name="adj" fmla="val 1223"/>
            </a:avLst>
          </a:prstGeom>
          <a:solidFill>
            <a:srgbClr val="4D1529"/>
          </a:solidFill>
          <a:ln/>
        </p:spPr>
      </p:sp>
      <p:sp>
        <p:nvSpPr>
          <p:cNvPr id="7" name="Text 5"/>
          <p:cNvSpPr/>
          <p:nvPr/>
        </p:nvSpPr>
        <p:spPr>
          <a:xfrm>
            <a:off x="5411986" y="2509599"/>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Data Preprocessing</a:t>
            </a:r>
            <a:endParaRPr lang="en-US" sz="2200" dirty="0"/>
          </a:p>
        </p:txBody>
      </p:sp>
      <p:sp>
        <p:nvSpPr>
          <p:cNvPr id="8" name="Text 6"/>
          <p:cNvSpPr/>
          <p:nvPr/>
        </p:nvSpPr>
        <p:spPr>
          <a:xfrm>
            <a:off x="5411986" y="2994779"/>
            <a:ext cx="3806428"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Cleanse, transform, and prepare the data for model training, handling missing values and inconsistencies.</a:t>
            </a:r>
            <a:endParaRPr lang="en-US" sz="1650" dirty="0"/>
          </a:p>
        </p:txBody>
      </p:sp>
      <p:sp>
        <p:nvSpPr>
          <p:cNvPr id="9" name="Shape 7"/>
          <p:cNvSpPr/>
          <p:nvPr/>
        </p:nvSpPr>
        <p:spPr>
          <a:xfrm>
            <a:off x="9646563" y="2295525"/>
            <a:ext cx="4234577" cy="2625447"/>
          </a:xfrm>
          <a:prstGeom prst="roundRect">
            <a:avLst>
              <a:gd name="adj" fmla="val 1223"/>
            </a:avLst>
          </a:prstGeom>
          <a:solidFill>
            <a:srgbClr val="4D1529"/>
          </a:solidFill>
          <a:ln/>
        </p:spPr>
      </p:sp>
      <p:sp>
        <p:nvSpPr>
          <p:cNvPr id="10" name="Text 8"/>
          <p:cNvSpPr/>
          <p:nvPr/>
        </p:nvSpPr>
        <p:spPr>
          <a:xfrm>
            <a:off x="9860637" y="2509599"/>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Model Training</a:t>
            </a:r>
            <a:endParaRPr lang="en-US" sz="2200" dirty="0"/>
          </a:p>
        </p:txBody>
      </p:sp>
      <p:sp>
        <p:nvSpPr>
          <p:cNvPr id="11" name="Text 9"/>
          <p:cNvSpPr/>
          <p:nvPr/>
        </p:nvSpPr>
        <p:spPr>
          <a:xfrm>
            <a:off x="9860637" y="2994779"/>
            <a:ext cx="3806428"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Select and train a suitable machine learning algorithm on the preprocessed data, optimizing parameters for maximum accuracy.</a:t>
            </a:r>
            <a:endParaRPr lang="en-US" sz="1650" dirty="0"/>
          </a:p>
        </p:txBody>
      </p:sp>
      <p:sp>
        <p:nvSpPr>
          <p:cNvPr id="12" name="Shape 10"/>
          <p:cNvSpPr/>
          <p:nvPr/>
        </p:nvSpPr>
        <p:spPr>
          <a:xfrm>
            <a:off x="749260" y="5135047"/>
            <a:ext cx="6458903" cy="1940600"/>
          </a:xfrm>
          <a:prstGeom prst="roundRect">
            <a:avLst>
              <a:gd name="adj" fmla="val 1655"/>
            </a:avLst>
          </a:prstGeom>
          <a:solidFill>
            <a:srgbClr val="4D1529"/>
          </a:solidFill>
          <a:ln/>
        </p:spPr>
      </p:sp>
      <p:sp>
        <p:nvSpPr>
          <p:cNvPr id="13" name="Text 11"/>
          <p:cNvSpPr/>
          <p:nvPr/>
        </p:nvSpPr>
        <p:spPr>
          <a:xfrm>
            <a:off x="963335" y="534912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Prediction Engine</a:t>
            </a:r>
            <a:endParaRPr lang="en-US" sz="2200" dirty="0"/>
          </a:p>
        </p:txBody>
      </p:sp>
      <p:sp>
        <p:nvSpPr>
          <p:cNvPr id="14" name="Text 12"/>
          <p:cNvSpPr/>
          <p:nvPr/>
        </p:nvSpPr>
        <p:spPr>
          <a:xfrm>
            <a:off x="963335" y="5834301"/>
            <a:ext cx="6030754"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Use the trained model to generate rainfall predictions based on user-provided inputs, such as date, location, and other relevant parameters.</a:t>
            </a:r>
            <a:endParaRPr lang="en-US" sz="1650" dirty="0"/>
          </a:p>
        </p:txBody>
      </p:sp>
      <p:sp>
        <p:nvSpPr>
          <p:cNvPr id="15" name="Shape 13"/>
          <p:cNvSpPr/>
          <p:nvPr/>
        </p:nvSpPr>
        <p:spPr>
          <a:xfrm>
            <a:off x="7422237" y="5135047"/>
            <a:ext cx="6458903" cy="1940600"/>
          </a:xfrm>
          <a:prstGeom prst="roundRect">
            <a:avLst>
              <a:gd name="adj" fmla="val 1655"/>
            </a:avLst>
          </a:prstGeom>
          <a:solidFill>
            <a:srgbClr val="4D1529"/>
          </a:solidFill>
          <a:ln/>
        </p:spPr>
      </p:sp>
      <p:sp>
        <p:nvSpPr>
          <p:cNvPr id="16" name="Text 14"/>
          <p:cNvSpPr/>
          <p:nvPr/>
        </p:nvSpPr>
        <p:spPr>
          <a:xfrm>
            <a:off x="7636312" y="534912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User Interface</a:t>
            </a:r>
            <a:endParaRPr lang="en-US" sz="2200" dirty="0"/>
          </a:p>
        </p:txBody>
      </p:sp>
      <p:sp>
        <p:nvSpPr>
          <p:cNvPr id="17" name="Text 15"/>
          <p:cNvSpPr/>
          <p:nvPr/>
        </p:nvSpPr>
        <p:spPr>
          <a:xfrm>
            <a:off x="7636312" y="5834301"/>
            <a:ext cx="6030754" cy="1027271"/>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Design an interface for users to interact with the system, input data, and receive predictions in a user-friendly manner.</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0059" y="713661"/>
            <a:ext cx="5361861" cy="670084"/>
          </a:xfrm>
          <a:prstGeom prst="rect">
            <a:avLst/>
          </a:prstGeom>
          <a:noFill/>
          <a:ln/>
        </p:spPr>
        <p:txBody>
          <a:bodyPr wrap="none" lIns="0" tIns="0" rIns="0" bIns="0" rtlCol="0" anchor="t"/>
          <a:lstStyle/>
          <a:p>
            <a:pPr indent="0" marL="0">
              <a:lnSpc>
                <a:spcPts val="5250"/>
              </a:lnSpc>
              <a:buNone/>
            </a:pPr>
            <a:r>
              <a:rPr lang="en-US" sz="4200" b="1" dirty="0">
                <a:solidFill>
                  <a:srgbClr val="FFB393"/>
                </a:solidFill>
                <a:latin typeface="Brygada 1918 Bold" pitchFamily="34" charset="0"/>
                <a:ea typeface="Brygada 1918 Bold" pitchFamily="34" charset="-122"/>
                <a:cs typeface="Brygada 1918 Bold" pitchFamily="34" charset="-120"/>
              </a:rPr>
              <a:t>Modules</a:t>
            </a:r>
            <a:endParaRPr lang="en-US" sz="4200" dirty="0"/>
          </a:p>
        </p:txBody>
      </p:sp>
      <p:pic>
        <p:nvPicPr>
          <p:cNvPr id="4" name="Image 1" descr="preencoded.png">    </p:cNvPr>
          <p:cNvPicPr>
            <a:picLocks noChangeAspect="1"/>
          </p:cNvPicPr>
          <p:nvPr/>
        </p:nvPicPr>
        <p:blipFill>
          <a:blip r:embed="rId2"/>
          <a:stretch>
            <a:fillRect/>
          </a:stretch>
        </p:blipFill>
        <p:spPr>
          <a:xfrm>
            <a:off x="6190059" y="1685330"/>
            <a:ext cx="502563" cy="502563"/>
          </a:xfrm>
          <a:prstGeom prst="rect">
            <a:avLst/>
          </a:prstGeom>
        </p:spPr>
      </p:pic>
      <p:sp>
        <p:nvSpPr>
          <p:cNvPr id="5" name="Text 1"/>
          <p:cNvSpPr/>
          <p:nvPr/>
        </p:nvSpPr>
        <p:spPr>
          <a:xfrm>
            <a:off x="6190059" y="2388870"/>
            <a:ext cx="3717488" cy="670322"/>
          </a:xfrm>
          <a:prstGeom prst="rect">
            <a:avLst/>
          </a:prstGeom>
          <a:noFill/>
          <a:ln/>
        </p:spPr>
        <p:txBody>
          <a:bodyPr wrap="square" lIns="0" tIns="0" rIns="0" bIns="0" rtlCol="0" anchor="t"/>
          <a:lstStyle/>
          <a:p>
            <a:pPr algn="l"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Data Acquisition and Storage</a:t>
            </a:r>
            <a:endParaRPr lang="en-US" sz="2100" dirty="0"/>
          </a:p>
        </p:txBody>
      </p:sp>
      <p:sp>
        <p:nvSpPr>
          <p:cNvPr id="6" name="Text 2"/>
          <p:cNvSpPr/>
          <p:nvPr/>
        </p:nvSpPr>
        <p:spPr>
          <a:xfrm>
            <a:off x="6190059" y="3179802"/>
            <a:ext cx="3717488" cy="1286828"/>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Implement modules to collect and store weather data from various sources, ensuring data quality and consistency.</a:t>
            </a:r>
            <a:endParaRPr lang="en-US" sz="1550" dirty="0"/>
          </a:p>
        </p:txBody>
      </p:sp>
      <p:pic>
        <p:nvPicPr>
          <p:cNvPr id="7" name="Image 2" descr="preencoded.png">    </p:cNvPr>
          <p:cNvPicPr>
            <a:picLocks noChangeAspect="1"/>
          </p:cNvPicPr>
          <p:nvPr/>
        </p:nvPicPr>
        <p:blipFill>
          <a:blip r:embed="rId3"/>
          <a:stretch>
            <a:fillRect/>
          </a:stretch>
        </p:blipFill>
        <p:spPr>
          <a:xfrm>
            <a:off x="10209133" y="1685330"/>
            <a:ext cx="502563" cy="502563"/>
          </a:xfrm>
          <a:prstGeom prst="rect">
            <a:avLst/>
          </a:prstGeom>
        </p:spPr>
      </p:pic>
      <p:sp>
        <p:nvSpPr>
          <p:cNvPr id="8" name="Text 3"/>
          <p:cNvSpPr/>
          <p:nvPr/>
        </p:nvSpPr>
        <p:spPr>
          <a:xfrm>
            <a:off x="10209133" y="2388870"/>
            <a:ext cx="3717608" cy="670322"/>
          </a:xfrm>
          <a:prstGeom prst="rect">
            <a:avLst/>
          </a:prstGeom>
          <a:noFill/>
          <a:ln/>
        </p:spPr>
        <p:txBody>
          <a:bodyPr wrap="square" lIns="0" tIns="0" rIns="0" bIns="0" rtlCol="0" anchor="t"/>
          <a:lstStyle/>
          <a:p>
            <a:pPr algn="l"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Data Preprocessing and Feature Engineering</a:t>
            </a:r>
            <a:endParaRPr lang="en-US" sz="2100" dirty="0"/>
          </a:p>
        </p:txBody>
      </p:sp>
      <p:sp>
        <p:nvSpPr>
          <p:cNvPr id="9" name="Text 4"/>
          <p:cNvSpPr/>
          <p:nvPr/>
        </p:nvSpPr>
        <p:spPr>
          <a:xfrm>
            <a:off x="10209133" y="3179802"/>
            <a:ext cx="3717608" cy="1286828"/>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Develop modules to cleanse, transform, and engineer features from the raw data, enhancing model performance.</a:t>
            </a:r>
            <a:endParaRPr lang="en-US" sz="1550" dirty="0"/>
          </a:p>
        </p:txBody>
      </p:sp>
      <p:pic>
        <p:nvPicPr>
          <p:cNvPr id="10" name="Image 3" descr="preencoded.png">    </p:cNvPr>
          <p:cNvPicPr>
            <a:picLocks noChangeAspect="1"/>
          </p:cNvPicPr>
          <p:nvPr/>
        </p:nvPicPr>
        <p:blipFill>
          <a:blip r:embed="rId4"/>
          <a:stretch>
            <a:fillRect/>
          </a:stretch>
        </p:blipFill>
        <p:spPr>
          <a:xfrm>
            <a:off x="6190059" y="5069800"/>
            <a:ext cx="502563" cy="502563"/>
          </a:xfrm>
          <a:prstGeom prst="rect">
            <a:avLst/>
          </a:prstGeom>
        </p:spPr>
      </p:pic>
      <p:sp>
        <p:nvSpPr>
          <p:cNvPr id="11" name="Text 5"/>
          <p:cNvSpPr/>
          <p:nvPr/>
        </p:nvSpPr>
        <p:spPr>
          <a:xfrm>
            <a:off x="6190059" y="5773341"/>
            <a:ext cx="3327440" cy="335161"/>
          </a:xfrm>
          <a:prstGeom prst="rect">
            <a:avLst/>
          </a:prstGeom>
          <a:noFill/>
          <a:ln/>
        </p:spPr>
        <p:txBody>
          <a:bodyPr wrap="none" lIns="0" tIns="0" rIns="0" bIns="0" rtlCol="0" anchor="t"/>
          <a:lstStyle/>
          <a:p>
            <a:pPr algn="l"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Machine Learning Models</a:t>
            </a:r>
            <a:endParaRPr lang="en-US" sz="2100" dirty="0"/>
          </a:p>
        </p:txBody>
      </p:sp>
      <p:sp>
        <p:nvSpPr>
          <p:cNvPr id="12" name="Text 6"/>
          <p:cNvSpPr/>
          <p:nvPr/>
        </p:nvSpPr>
        <p:spPr>
          <a:xfrm>
            <a:off x="6190059" y="6229112"/>
            <a:ext cx="3717488" cy="1286828"/>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Integrate modules for different machine learning algorithms, such as linear regression, support vector machines, or neural networks.</a:t>
            </a:r>
            <a:endParaRPr lang="en-US" sz="1550" dirty="0"/>
          </a:p>
        </p:txBody>
      </p:sp>
      <p:pic>
        <p:nvPicPr>
          <p:cNvPr id="13" name="Image 4" descr="preencoded.png">    </p:cNvPr>
          <p:cNvPicPr>
            <a:picLocks noChangeAspect="1"/>
          </p:cNvPicPr>
          <p:nvPr/>
        </p:nvPicPr>
        <p:blipFill>
          <a:blip r:embed="rId5"/>
          <a:stretch>
            <a:fillRect/>
          </a:stretch>
        </p:blipFill>
        <p:spPr>
          <a:xfrm>
            <a:off x="10209133" y="5069800"/>
            <a:ext cx="502563" cy="502563"/>
          </a:xfrm>
          <a:prstGeom prst="rect">
            <a:avLst/>
          </a:prstGeom>
        </p:spPr>
      </p:pic>
      <p:sp>
        <p:nvSpPr>
          <p:cNvPr id="14" name="Text 7"/>
          <p:cNvSpPr/>
          <p:nvPr/>
        </p:nvSpPr>
        <p:spPr>
          <a:xfrm>
            <a:off x="10209133" y="5773341"/>
            <a:ext cx="2680930" cy="335161"/>
          </a:xfrm>
          <a:prstGeom prst="rect">
            <a:avLst/>
          </a:prstGeom>
          <a:noFill/>
          <a:ln/>
        </p:spPr>
        <p:txBody>
          <a:bodyPr wrap="none" lIns="0" tIns="0" rIns="0" bIns="0" rtlCol="0" anchor="t"/>
          <a:lstStyle/>
          <a:p>
            <a:pPr algn="l" indent="0" marL="0">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User Interface</a:t>
            </a:r>
            <a:endParaRPr lang="en-US" sz="2100" dirty="0"/>
          </a:p>
        </p:txBody>
      </p:sp>
      <p:sp>
        <p:nvSpPr>
          <p:cNvPr id="15" name="Text 8"/>
          <p:cNvSpPr/>
          <p:nvPr/>
        </p:nvSpPr>
        <p:spPr>
          <a:xfrm>
            <a:off x="10209133" y="6229112"/>
            <a:ext cx="3717608" cy="965121"/>
          </a:xfrm>
          <a:prstGeom prst="rect">
            <a:avLst/>
          </a:prstGeom>
          <a:noFill/>
          <a:ln/>
        </p:spPr>
        <p:txBody>
          <a:bodyPr wrap="square" lIns="0" tIns="0" rIns="0" bIns="0" rtlCol="0" anchor="t"/>
          <a:lstStyle/>
          <a:p>
            <a:pPr algn="l" indent="0" marL="0">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Develop user-friendly modules for inputting data, receiving predictions, and visualizing results.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682823"/>
            <a:ext cx="5709404"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Outputs</a:t>
            </a:r>
            <a:endParaRPr lang="en-US" sz="4450" dirty="0"/>
          </a:p>
        </p:txBody>
      </p:sp>
      <p:sp>
        <p:nvSpPr>
          <p:cNvPr id="4" name="Text 1"/>
          <p:cNvSpPr/>
          <p:nvPr/>
        </p:nvSpPr>
        <p:spPr>
          <a:xfrm>
            <a:off x="749260" y="1824514"/>
            <a:ext cx="3662124"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1</a:t>
            </a:r>
            <a:endParaRPr lang="en-US" sz="5550" dirty="0"/>
          </a:p>
        </p:txBody>
      </p:sp>
      <p:sp>
        <p:nvSpPr>
          <p:cNvPr id="5" name="Text 2"/>
          <p:cNvSpPr/>
          <p:nvPr/>
        </p:nvSpPr>
        <p:spPr>
          <a:xfrm>
            <a:off x="1153001" y="2798564"/>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Rainfall Predictions</a:t>
            </a:r>
            <a:endParaRPr lang="en-US" sz="2200" dirty="0"/>
          </a:p>
        </p:txBody>
      </p:sp>
      <p:sp>
        <p:nvSpPr>
          <p:cNvPr id="6" name="Text 3"/>
          <p:cNvSpPr/>
          <p:nvPr/>
        </p:nvSpPr>
        <p:spPr>
          <a:xfrm>
            <a:off x="749260" y="3283744"/>
            <a:ext cx="3662124" cy="1027271"/>
          </a:xfrm>
          <a:prstGeom prst="rect">
            <a:avLst/>
          </a:prstGeom>
          <a:noFill/>
          <a:ln/>
        </p:spPr>
        <p:txBody>
          <a:bodyPr wrap="squar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Generate accurate rainfall predictions for specific locations and time periods.</a:t>
            </a:r>
            <a:endParaRPr lang="en-US" sz="1650" dirty="0"/>
          </a:p>
        </p:txBody>
      </p:sp>
      <p:sp>
        <p:nvSpPr>
          <p:cNvPr id="7" name="Text 4"/>
          <p:cNvSpPr/>
          <p:nvPr/>
        </p:nvSpPr>
        <p:spPr>
          <a:xfrm>
            <a:off x="4732496" y="1824514"/>
            <a:ext cx="3662243"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2</a:t>
            </a:r>
            <a:endParaRPr lang="en-US" sz="5550" dirty="0"/>
          </a:p>
        </p:txBody>
      </p:sp>
      <p:sp>
        <p:nvSpPr>
          <p:cNvPr id="8" name="Text 5"/>
          <p:cNvSpPr/>
          <p:nvPr/>
        </p:nvSpPr>
        <p:spPr>
          <a:xfrm>
            <a:off x="5136237" y="2798564"/>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Visualization</a:t>
            </a:r>
            <a:endParaRPr lang="en-US" sz="2200" dirty="0"/>
          </a:p>
        </p:txBody>
      </p:sp>
      <p:sp>
        <p:nvSpPr>
          <p:cNvPr id="9" name="Text 6"/>
          <p:cNvSpPr/>
          <p:nvPr/>
        </p:nvSpPr>
        <p:spPr>
          <a:xfrm>
            <a:off x="4732496" y="3283744"/>
            <a:ext cx="3662243" cy="1027271"/>
          </a:xfrm>
          <a:prstGeom prst="rect">
            <a:avLst/>
          </a:prstGeom>
          <a:noFill/>
          <a:ln/>
        </p:spPr>
        <p:txBody>
          <a:bodyPr wrap="squar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Provide visual representations of rainfall predictions, facilitating easier understanding.</a:t>
            </a:r>
            <a:endParaRPr lang="en-US" sz="1650" dirty="0"/>
          </a:p>
        </p:txBody>
      </p:sp>
      <p:sp>
        <p:nvSpPr>
          <p:cNvPr id="10" name="Text 7"/>
          <p:cNvSpPr/>
          <p:nvPr/>
        </p:nvSpPr>
        <p:spPr>
          <a:xfrm>
            <a:off x="749260" y="5060275"/>
            <a:ext cx="3662124"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3</a:t>
            </a:r>
            <a:endParaRPr lang="en-US" sz="5550" dirty="0"/>
          </a:p>
        </p:txBody>
      </p:sp>
      <p:sp>
        <p:nvSpPr>
          <p:cNvPr id="11" name="Text 8"/>
          <p:cNvSpPr/>
          <p:nvPr/>
        </p:nvSpPr>
        <p:spPr>
          <a:xfrm>
            <a:off x="1126331" y="6034326"/>
            <a:ext cx="290798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Performance Metrics</a:t>
            </a:r>
            <a:endParaRPr lang="en-US" sz="2200" dirty="0"/>
          </a:p>
        </p:txBody>
      </p:sp>
      <p:sp>
        <p:nvSpPr>
          <p:cNvPr id="12" name="Text 9"/>
          <p:cNvSpPr/>
          <p:nvPr/>
        </p:nvSpPr>
        <p:spPr>
          <a:xfrm>
            <a:off x="749260" y="6519505"/>
            <a:ext cx="3662124" cy="1027271"/>
          </a:xfrm>
          <a:prstGeom prst="rect">
            <a:avLst/>
          </a:prstGeom>
          <a:noFill/>
          <a:ln/>
        </p:spPr>
        <p:txBody>
          <a:bodyPr wrap="squar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Display metrics like accuracy, precision, and recall, evaluating model performance.</a:t>
            </a:r>
            <a:endParaRPr lang="en-US" sz="1650" dirty="0"/>
          </a:p>
        </p:txBody>
      </p:sp>
      <p:sp>
        <p:nvSpPr>
          <p:cNvPr id="13" name="Text 10"/>
          <p:cNvSpPr/>
          <p:nvPr/>
        </p:nvSpPr>
        <p:spPr>
          <a:xfrm>
            <a:off x="4732496" y="5060275"/>
            <a:ext cx="3662243"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4</a:t>
            </a:r>
            <a:endParaRPr lang="en-US" sz="5550" dirty="0"/>
          </a:p>
        </p:txBody>
      </p:sp>
      <p:sp>
        <p:nvSpPr>
          <p:cNvPr id="14" name="Text 11"/>
          <p:cNvSpPr/>
          <p:nvPr/>
        </p:nvSpPr>
        <p:spPr>
          <a:xfrm>
            <a:off x="5136237" y="6034326"/>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Alerts</a:t>
            </a:r>
            <a:endParaRPr lang="en-US" sz="2200" dirty="0"/>
          </a:p>
        </p:txBody>
      </p:sp>
      <p:sp>
        <p:nvSpPr>
          <p:cNvPr id="15" name="Text 12"/>
          <p:cNvSpPr/>
          <p:nvPr/>
        </p:nvSpPr>
        <p:spPr>
          <a:xfrm>
            <a:off x="4732496" y="6519505"/>
            <a:ext cx="3662243" cy="1027271"/>
          </a:xfrm>
          <a:prstGeom prst="rect">
            <a:avLst/>
          </a:prstGeom>
          <a:noFill/>
          <a:ln/>
        </p:spPr>
        <p:txBody>
          <a:bodyPr wrap="squar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Send alerts to users based on predicted rainfall patterns, enabling proactive preparation.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2024-11-20T12:44:26Z</dcterms:created>
  <dcterms:modified xsi:type="dcterms:W3CDTF">2024-11-20T12:44:26Z</dcterms:modified>
</cp:coreProperties>
</file>